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8228" autoAdjust="0"/>
  </p:normalViewPr>
  <p:slideViewPr>
    <p:cSldViewPr snapToGrid="0">
      <p:cViewPr varScale="1">
        <p:scale>
          <a:sx n="124" d="100"/>
          <a:sy n="124" d="100"/>
        </p:scale>
        <p:origin x="7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74813-D067-4131-BBCB-31F24F6FD165}" type="datetimeFigureOut">
              <a:rPr lang="ko-KR" altLang="en-US" smtClean="0"/>
              <a:t>2025-11-24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E50FF0-0210-4E0B-BEC6-6D754E67DA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0902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많은 사용자가 있는 유튜브 뮤직</a:t>
            </a:r>
            <a:r>
              <a:rPr lang="en-US" altLang="ko-KR" dirty="0"/>
              <a:t>, </a:t>
            </a:r>
            <a:r>
              <a:rPr lang="ko-KR" altLang="en-US" dirty="0"/>
              <a:t>스포티파이</a:t>
            </a:r>
            <a:r>
              <a:rPr lang="en-US" altLang="ko-KR" dirty="0"/>
              <a:t>, </a:t>
            </a:r>
            <a:r>
              <a:rPr lang="ko-KR" altLang="en-US" dirty="0"/>
              <a:t>애플 뮤직의 추천시스템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같은 노래에 대해서 각 서비스가 다르게 추천을 함</a:t>
            </a:r>
            <a:r>
              <a:rPr lang="en-US" altLang="ko-KR" dirty="0"/>
              <a:t>. &gt; </a:t>
            </a:r>
            <a:r>
              <a:rPr lang="ko-KR" altLang="en-US" dirty="0" err="1"/>
              <a:t>곂치는</a:t>
            </a:r>
            <a:r>
              <a:rPr lang="ko-KR" altLang="en-US" dirty="0"/>
              <a:t> 곡 및 아티스트 들이 보임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 </a:t>
            </a:r>
            <a:r>
              <a:rPr lang="en-US" altLang="ko-KR" dirty="0"/>
              <a:t>3</a:t>
            </a:r>
            <a:r>
              <a:rPr lang="ko-KR" altLang="en-US" dirty="0"/>
              <a:t>개의 서비스를 다 사용해 보았고</a:t>
            </a:r>
            <a:r>
              <a:rPr lang="en-US" altLang="ko-KR" dirty="0"/>
              <a:t>, </a:t>
            </a:r>
            <a:r>
              <a:rPr lang="ko-KR" altLang="en-US" dirty="0"/>
              <a:t>현재 유튜브와 스포티파이를 정기 구독하고 있는 입장에서 노래 추천 서비스는 훌륭하고 </a:t>
            </a:r>
            <a:r>
              <a:rPr lang="ko-KR" altLang="en-US" dirty="0" err="1"/>
              <a:t>숨겨저있는</a:t>
            </a:r>
            <a:r>
              <a:rPr lang="ko-KR" altLang="en-US" dirty="0"/>
              <a:t> 명곡을 찾아내기에 만족</a:t>
            </a:r>
            <a:endParaRPr lang="en-US" altLang="ko-KR" dirty="0"/>
          </a:p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0FF0-0210-4E0B-BEC6-6D754E67DAC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889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EB071-E7D7-6B1F-6363-39FBC32C3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D34B389-C8D0-85BF-B06A-407767FD50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9DF6869-930E-2E8C-0A4A-F5E44AD7B1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</a:t>
            </a:r>
            <a:r>
              <a:rPr lang="en-US" altLang="ko-KR" dirty="0"/>
              <a:t> </a:t>
            </a:r>
            <a:r>
              <a:rPr lang="ko-KR" altLang="en-US" dirty="0"/>
              <a:t>중 지금 전 세계 음원 시장의 </a:t>
            </a:r>
            <a:r>
              <a:rPr lang="en-US" altLang="ko-KR" dirty="0"/>
              <a:t>30%</a:t>
            </a:r>
            <a:r>
              <a:rPr lang="ko-KR" altLang="en-US" dirty="0"/>
              <a:t>을 차지 할 수 있었던 스포티파이의 추천 알고리즘입니다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스포티파이는 </a:t>
            </a:r>
            <a:r>
              <a:rPr lang="en-US" altLang="ko-KR" dirty="0" err="1"/>
              <a:t>BaRT</a:t>
            </a:r>
            <a:r>
              <a:rPr lang="ko-KR" altLang="en-US" dirty="0"/>
              <a:t>라는 알고리즘을 사용합니다</a:t>
            </a:r>
            <a:r>
              <a:rPr lang="en-US" altLang="ko-KR" dirty="0"/>
              <a:t>. </a:t>
            </a:r>
            <a:r>
              <a:rPr lang="ko-KR" altLang="en-US" dirty="0"/>
              <a:t>그 외에도 </a:t>
            </a:r>
            <a:r>
              <a:rPr lang="en-US" altLang="ko-KR" dirty="0"/>
              <a:t>Collaborative Filtering</a:t>
            </a:r>
            <a:r>
              <a:rPr lang="ko-KR" altLang="en-US" dirty="0"/>
              <a:t>과 같은 알고리즘도 사용하지만 지금은 핵심 알고리즘인 </a:t>
            </a:r>
            <a:r>
              <a:rPr lang="en-US" altLang="ko-KR" dirty="0" err="1"/>
              <a:t>BaRT</a:t>
            </a:r>
            <a:r>
              <a:rPr lang="ko-KR" altLang="en-US" dirty="0"/>
              <a:t>에 대해 간단히 설명</a:t>
            </a:r>
            <a:endParaRPr lang="en-US" altLang="ko-KR" dirty="0"/>
          </a:p>
          <a:p>
            <a:r>
              <a:rPr lang="en-US" altLang="ko-KR" dirty="0"/>
              <a:t>Bandit for Recommendations as Treatments</a:t>
            </a:r>
          </a:p>
          <a:p>
            <a:endParaRPr lang="en-US" altLang="ko-KR" dirty="0"/>
          </a:p>
          <a:p>
            <a:r>
              <a:rPr lang="ko-KR" altLang="en-US" dirty="0"/>
              <a:t>노래의 가사</a:t>
            </a:r>
            <a:r>
              <a:rPr lang="en-US" altLang="ko-KR" dirty="0"/>
              <a:t>, </a:t>
            </a:r>
            <a:r>
              <a:rPr lang="ko-KR" altLang="en-US" dirty="0"/>
              <a:t>장르</a:t>
            </a:r>
            <a:r>
              <a:rPr lang="en-US" altLang="ko-KR" dirty="0"/>
              <a:t>, </a:t>
            </a:r>
            <a:r>
              <a:rPr lang="ko-KR" altLang="en-US" dirty="0"/>
              <a:t>분위기 등을 분석하여 추천 알고리즘에 넣습니다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 후 추천한 노래를 끝까지 듣는다면 이 정보를 다시 다음 추천 때 지표로 사용하고</a:t>
            </a:r>
            <a:r>
              <a:rPr lang="en-US" altLang="ko-KR" dirty="0"/>
              <a:t>, 30</a:t>
            </a:r>
            <a:r>
              <a:rPr lang="ko-KR" altLang="en-US" dirty="0"/>
              <a:t>초 안에 노래를 </a:t>
            </a:r>
            <a:r>
              <a:rPr lang="ko-KR" altLang="en-US" dirty="0" err="1"/>
              <a:t>스킵</a:t>
            </a:r>
            <a:r>
              <a:rPr lang="ko-KR" altLang="en-US" dirty="0"/>
              <a:t> 및 재생 중단을 했을 경우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이를 통해 사용자의 취향을 쌓아가는 방식으로 추천을 하게 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E6CC1-A2EB-BE19-DA06-30E6D95906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0FF0-0210-4E0B-BEC6-6D754E67DAC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006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E1934-0FA7-5CD0-061A-5D8A75044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083EC88-FA1B-CF7E-518A-6C5267CA42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3CE1F29-2F61-4B95-5760-02B6D4165C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 이렇게 추천한 노래에 대해서</a:t>
            </a:r>
            <a:r>
              <a:rPr lang="en-US" altLang="ko-KR" dirty="0"/>
              <a:t>, </a:t>
            </a:r>
            <a:r>
              <a:rPr lang="ko-KR" altLang="en-US" dirty="0"/>
              <a:t>사용자는 왜 이 노래가 추천되었는지 짐작만 할 수 있을 뿐</a:t>
            </a:r>
            <a:r>
              <a:rPr lang="en-US" altLang="ko-KR" dirty="0"/>
              <a:t>, </a:t>
            </a:r>
            <a:r>
              <a:rPr lang="ko-KR" altLang="en-US" dirty="0"/>
              <a:t>정확한 이유는 알 수 없음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단지</a:t>
            </a:r>
            <a:r>
              <a:rPr lang="en-US" altLang="ko-KR" dirty="0"/>
              <a:t>, </a:t>
            </a:r>
            <a:r>
              <a:rPr lang="ko-KR" altLang="en-US" dirty="0"/>
              <a:t>장르가 </a:t>
            </a:r>
            <a:r>
              <a:rPr lang="ko-KR" altLang="en-US" dirty="0" err="1"/>
              <a:t>비슷</a:t>
            </a:r>
            <a:r>
              <a:rPr lang="en-US" altLang="ko-KR" dirty="0"/>
              <a:t>, </a:t>
            </a:r>
            <a:r>
              <a:rPr lang="ko-KR" altLang="en-US" dirty="0"/>
              <a:t>같은 아티스트 등의 정보만 가지고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또</a:t>
            </a:r>
            <a:r>
              <a:rPr lang="en-US" altLang="ko-KR" dirty="0"/>
              <a:t>, </a:t>
            </a:r>
            <a:r>
              <a:rPr lang="ko-KR" altLang="en-US" dirty="0"/>
              <a:t>노래 전체 중에서도 특별히 마음에 드는 부분</a:t>
            </a:r>
            <a:r>
              <a:rPr lang="en-US" altLang="ko-KR" dirty="0"/>
              <a:t> (</a:t>
            </a:r>
            <a:r>
              <a:rPr lang="ko-KR" altLang="en-US" dirty="0"/>
              <a:t>특정 악기의 사용</a:t>
            </a:r>
            <a:r>
              <a:rPr lang="en-US" altLang="ko-KR" dirty="0"/>
              <a:t>, </a:t>
            </a:r>
            <a:r>
              <a:rPr lang="ko-KR" altLang="en-US" dirty="0"/>
              <a:t>보컬의 흐름</a:t>
            </a:r>
            <a:r>
              <a:rPr lang="en-US" altLang="ko-KR" dirty="0"/>
              <a:t>, </a:t>
            </a:r>
            <a:r>
              <a:rPr lang="ko-KR" altLang="en-US" dirty="0"/>
              <a:t>멜로디의 진행</a:t>
            </a:r>
            <a:r>
              <a:rPr lang="en-US" altLang="ko-KR" dirty="0"/>
              <a:t>)</a:t>
            </a:r>
            <a:r>
              <a:rPr lang="ko-KR" altLang="en-US" dirty="0"/>
              <a:t>이 마음에 들 수 있으나</a:t>
            </a:r>
            <a:r>
              <a:rPr lang="en-US" altLang="ko-KR" dirty="0"/>
              <a:t>, </a:t>
            </a:r>
            <a:r>
              <a:rPr lang="ko-KR" altLang="en-US" dirty="0"/>
              <a:t>아직 이러한 부분까지 추천하는 서비스는 미미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DD323A-F242-EE56-9340-F7D2B57707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0FF0-0210-4E0B-BEC6-6D754E67DAC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750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7AA8F-7924-178B-5EB9-E3DF830D8E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20B67AE-B9FA-DB66-4857-F516BFAF7D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7D091F9-9711-B487-E1C8-9564020F17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노래를 보컬</a:t>
            </a:r>
            <a:r>
              <a:rPr lang="en-US" altLang="ko-KR" dirty="0"/>
              <a:t>, </a:t>
            </a:r>
            <a:r>
              <a:rPr lang="ko-KR" altLang="en-US" dirty="0"/>
              <a:t>베이스 등 으로 분리하여 사용자가 원하는 부분을 지정 후 검색하는 서비스를 기획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 노래에 대해 </a:t>
            </a:r>
            <a:r>
              <a:rPr lang="en-US" altLang="ko-KR" dirty="0"/>
              <a:t>30</a:t>
            </a:r>
            <a:r>
              <a:rPr lang="ko-KR" altLang="en-US" dirty="0"/>
              <a:t>초부터 </a:t>
            </a:r>
            <a:r>
              <a:rPr lang="en-US" altLang="ko-KR" dirty="0"/>
              <a:t>50</a:t>
            </a:r>
            <a:r>
              <a:rPr lang="ko-KR" altLang="en-US" dirty="0"/>
              <a:t>초까지 나온 드럼이 마음에 </a:t>
            </a:r>
            <a:r>
              <a:rPr lang="ko-KR" altLang="en-US" dirty="0" err="1"/>
              <a:t>듬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유사한 드럼을 가진 노래를 </a:t>
            </a:r>
            <a:r>
              <a:rPr lang="en-US" altLang="ko-KR" dirty="0"/>
              <a:t>search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C37381-186C-CF1C-AD4B-567E549525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0FF0-0210-4E0B-BEC6-6D754E67DAC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850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FEBFC6-B276-DDE3-ECF5-C62ECA082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DD8F96E-7F03-39EF-11B9-EAEFB48CEB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A6AF667-0E80-F9EA-9999-B4C9496189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470AB2-0519-BC64-C98B-5FAE974927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0FF0-0210-4E0B-BEC6-6D754E67DAC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00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BACF2-D9AF-33B7-7450-30F6D535AE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F79E74A-CC38-86FA-E2A3-FBB9582E5D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1BA82C2-3AB4-9723-AFF4-63CBD3933A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 시나리오입니다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평소 노래 듣기를 좋아하던 </a:t>
            </a:r>
            <a:r>
              <a:rPr lang="en-US" altLang="ko-KR" dirty="0"/>
              <a:t>A</a:t>
            </a:r>
          </a:p>
          <a:p>
            <a:r>
              <a:rPr lang="ko-KR" altLang="en-US" dirty="0" err="1"/>
              <a:t>어느날</a:t>
            </a:r>
            <a:r>
              <a:rPr lang="ko-KR" altLang="en-US" dirty="0"/>
              <a:t> 노래 앱에 뜬 곡의 드럼 부분이 꽂히게 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곡을 여러 번 감상 한 후</a:t>
            </a:r>
            <a:r>
              <a:rPr lang="en-US" altLang="ko-KR" dirty="0"/>
              <a:t>, </a:t>
            </a:r>
            <a:r>
              <a:rPr lang="ko-KR" altLang="en-US" dirty="0"/>
              <a:t>이런 드럼 소리가 들어간 노래를 더 듣고 싶다는 욕구를 경험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하지만 이러한 검색 서비스는 존재하지 않아 답답함을 느낀다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악기 분석 추천 서비스에 들어가 음원을 업로드 하자</a:t>
            </a:r>
            <a:r>
              <a:rPr lang="en-US" altLang="ko-KR" dirty="0"/>
              <a:t>, </a:t>
            </a:r>
            <a:r>
              <a:rPr lang="ko-KR" altLang="en-US" dirty="0"/>
              <a:t>보컬</a:t>
            </a:r>
            <a:r>
              <a:rPr lang="en-US" altLang="ko-KR" dirty="0"/>
              <a:t>,</a:t>
            </a:r>
            <a:r>
              <a:rPr lang="ko-KR" altLang="en-US" dirty="0"/>
              <a:t>드럼</a:t>
            </a:r>
            <a:r>
              <a:rPr lang="en-US" altLang="ko-KR" dirty="0"/>
              <a:t>,</a:t>
            </a:r>
            <a:r>
              <a:rPr lang="ko-KR" altLang="en-US" dirty="0"/>
              <a:t>베이스 등의 파형이 나오고</a:t>
            </a:r>
            <a:r>
              <a:rPr lang="en-US" altLang="ko-KR" dirty="0"/>
              <a:t>, </a:t>
            </a:r>
            <a:r>
              <a:rPr lang="ko-KR" altLang="en-US" dirty="0"/>
              <a:t>자신이 마음에 들었던 드럼 구간을 선택하고 </a:t>
            </a:r>
            <a:r>
              <a:rPr lang="ko-KR" altLang="en-US" dirty="0" err="1"/>
              <a:t>유사곡</a:t>
            </a:r>
            <a:r>
              <a:rPr lang="ko-KR" altLang="en-US" dirty="0"/>
              <a:t> 추천을 누른다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얼마 후</a:t>
            </a:r>
            <a:r>
              <a:rPr lang="en-US" altLang="ko-KR" dirty="0"/>
              <a:t>, </a:t>
            </a:r>
            <a:r>
              <a:rPr lang="ko-KR" altLang="en-US" dirty="0"/>
              <a:t>해당 곡의 드럼 비트</a:t>
            </a:r>
            <a:r>
              <a:rPr lang="en-US" altLang="ko-KR" dirty="0"/>
              <a:t>, </a:t>
            </a:r>
            <a:r>
              <a:rPr lang="ko-KR" altLang="en-US" dirty="0"/>
              <a:t>톤을 분석하여 유사도 </a:t>
            </a:r>
            <a:r>
              <a:rPr lang="en-US" altLang="ko-KR" dirty="0"/>
              <a:t>92%</a:t>
            </a:r>
            <a:r>
              <a:rPr lang="ko-KR" altLang="en-US" dirty="0"/>
              <a:t>와 함께 </a:t>
            </a:r>
            <a:r>
              <a:rPr lang="en-US" altLang="ko-KR" dirty="0"/>
              <a:t>5</a:t>
            </a:r>
            <a:r>
              <a:rPr lang="ko-KR" altLang="en-US" dirty="0"/>
              <a:t>개의 곡을 추천해준다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추천된 곡을 하나씩 들어보고 자신이 찾는 스타일이 있어서 매우 만족한다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6282F4C-5B05-69A6-9303-3F8F3E4509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0FF0-0210-4E0B-BEC6-6D754E67DAC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6965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D15EEA-BD5C-FD12-F1A2-40721D398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7934CDE-E98B-6129-5272-8918C4C318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85552FE-1D1D-5532-3DC9-789DC4ACDC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사용자 시나리오입니다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평소 노래 듣기를 좋아하던 </a:t>
            </a:r>
            <a:r>
              <a:rPr lang="en-US" altLang="ko-KR" dirty="0"/>
              <a:t>A</a:t>
            </a:r>
          </a:p>
          <a:p>
            <a:r>
              <a:rPr lang="ko-KR" altLang="en-US" dirty="0" err="1"/>
              <a:t>어느날</a:t>
            </a:r>
            <a:r>
              <a:rPr lang="ko-KR" altLang="en-US" dirty="0"/>
              <a:t> 노래 앱에 뜬 곡의 드럼 부분이 꽂히게 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곡을 여러 번 감상 한 후</a:t>
            </a:r>
            <a:r>
              <a:rPr lang="en-US" altLang="ko-KR" dirty="0"/>
              <a:t>, </a:t>
            </a:r>
            <a:r>
              <a:rPr lang="ko-KR" altLang="en-US" dirty="0"/>
              <a:t>이런 드럼 소리가 들어간 노래를 더 듣고 싶다는 욕구를 경험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하지만 이러한 검색 서비스는 존재하지 않아 답답함을 느낀다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악기 분석 추천 서비스에 들어가 음원을 업로드 하자</a:t>
            </a:r>
            <a:r>
              <a:rPr lang="en-US" altLang="ko-KR" dirty="0"/>
              <a:t>, </a:t>
            </a:r>
            <a:r>
              <a:rPr lang="ko-KR" altLang="en-US" dirty="0"/>
              <a:t>보컬</a:t>
            </a:r>
            <a:r>
              <a:rPr lang="en-US" altLang="ko-KR" dirty="0"/>
              <a:t>,</a:t>
            </a:r>
            <a:r>
              <a:rPr lang="ko-KR" altLang="en-US" dirty="0"/>
              <a:t>드럼</a:t>
            </a:r>
            <a:r>
              <a:rPr lang="en-US" altLang="ko-KR" dirty="0"/>
              <a:t>,</a:t>
            </a:r>
            <a:r>
              <a:rPr lang="ko-KR" altLang="en-US" dirty="0"/>
              <a:t>베이스 등의 파형이 나오고</a:t>
            </a:r>
            <a:r>
              <a:rPr lang="en-US" altLang="ko-KR" dirty="0"/>
              <a:t>, </a:t>
            </a:r>
            <a:r>
              <a:rPr lang="ko-KR" altLang="en-US" dirty="0"/>
              <a:t>자신이 마음에 들었던 드럼 구간을 선택하고 </a:t>
            </a:r>
            <a:r>
              <a:rPr lang="ko-KR" altLang="en-US" dirty="0" err="1"/>
              <a:t>유사곡</a:t>
            </a:r>
            <a:r>
              <a:rPr lang="ko-KR" altLang="en-US" dirty="0"/>
              <a:t> 추천을 누른다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얼마 후</a:t>
            </a:r>
            <a:r>
              <a:rPr lang="en-US" altLang="ko-KR" dirty="0"/>
              <a:t>, </a:t>
            </a:r>
            <a:r>
              <a:rPr lang="ko-KR" altLang="en-US" dirty="0"/>
              <a:t>해당 곡의 드럼 비트</a:t>
            </a:r>
            <a:r>
              <a:rPr lang="en-US" altLang="ko-KR" dirty="0"/>
              <a:t>, </a:t>
            </a:r>
            <a:r>
              <a:rPr lang="ko-KR" altLang="en-US" dirty="0"/>
              <a:t>톤을 분석하여 유사도 </a:t>
            </a:r>
            <a:r>
              <a:rPr lang="en-US" altLang="ko-KR" dirty="0"/>
              <a:t>92%</a:t>
            </a:r>
            <a:r>
              <a:rPr lang="ko-KR" altLang="en-US" dirty="0"/>
              <a:t>와 함께 </a:t>
            </a:r>
            <a:r>
              <a:rPr lang="en-US" altLang="ko-KR" dirty="0"/>
              <a:t>5</a:t>
            </a:r>
            <a:r>
              <a:rPr lang="ko-KR" altLang="en-US" dirty="0"/>
              <a:t>개의 곡을 추천해준다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추천된 곡을 하나씩 들어보고 자신이 찾는 스타일이 있어서 매우 만족한다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80884C-A621-FBC0-0D3B-B87FE7A7E8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0FF0-0210-4E0B-BEC6-6D754E67DAC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331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3C160-961E-0E96-FE5A-B7A48BF22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53A2B3F-9FE3-1FE1-8043-0DC0889E24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FEA2C53-EDB9-3BA9-CEDF-999C61AC8D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사용할 기술에 대해 설명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프런트는 </a:t>
            </a:r>
            <a:r>
              <a:rPr lang="ko-KR" altLang="en-US" dirty="0" err="1"/>
              <a:t>리액트로</a:t>
            </a:r>
            <a:r>
              <a:rPr lang="en-US" altLang="ko-KR" dirty="0"/>
              <a:t>, </a:t>
            </a:r>
          </a:p>
          <a:p>
            <a:r>
              <a:rPr lang="ko-KR" altLang="en-US" dirty="0" err="1"/>
              <a:t>백엔드는</a:t>
            </a:r>
            <a:r>
              <a:rPr lang="ko-KR" altLang="en-US" dirty="0"/>
              <a:t> </a:t>
            </a:r>
            <a:r>
              <a:rPr lang="en-US" altLang="ko-KR" dirty="0" err="1"/>
              <a:t>nestJS</a:t>
            </a:r>
            <a:r>
              <a:rPr lang="ko-KR" altLang="en-US" dirty="0"/>
              <a:t>와 </a:t>
            </a:r>
            <a:r>
              <a:rPr lang="en-US" altLang="ko-KR" dirty="0" err="1"/>
              <a:t>mariaDB</a:t>
            </a:r>
            <a:r>
              <a:rPr lang="ko-KR" altLang="en-US" dirty="0"/>
              <a:t>로 학과 서버를 사용할 예정이며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altLang="ko-KR" dirty="0"/>
              <a:t>AI </a:t>
            </a:r>
            <a:r>
              <a:rPr lang="ko-KR" altLang="en-US" dirty="0" err="1"/>
              <a:t>벡엔드는</a:t>
            </a:r>
            <a:r>
              <a:rPr lang="ko-KR" altLang="en-US" dirty="0"/>
              <a:t> </a:t>
            </a:r>
            <a:r>
              <a:rPr lang="en-US" altLang="ko-KR" dirty="0" err="1"/>
              <a:t>PyTorch</a:t>
            </a:r>
            <a:r>
              <a:rPr lang="ko-KR" altLang="en-US" dirty="0"/>
              <a:t>로 모델 구축 및 훈련</a:t>
            </a:r>
            <a:r>
              <a:rPr lang="en-US" altLang="ko-KR" dirty="0"/>
              <a:t>, </a:t>
            </a:r>
            <a:r>
              <a:rPr lang="ko-KR" altLang="en-US" dirty="0"/>
              <a:t>모델로 산출되는 임베디드 벡터를 </a:t>
            </a:r>
            <a:r>
              <a:rPr lang="en-US" altLang="ko-KR" dirty="0"/>
              <a:t>meta</a:t>
            </a:r>
            <a:r>
              <a:rPr lang="ko-KR" altLang="en-US" dirty="0"/>
              <a:t>에서 발표한 고성능 벡터 검색 라이브러리인 </a:t>
            </a:r>
            <a:r>
              <a:rPr lang="en-US" altLang="ko-KR" dirty="0" err="1"/>
              <a:t>faiss</a:t>
            </a:r>
            <a:r>
              <a:rPr lang="ko-KR" altLang="en-US" dirty="0"/>
              <a:t>에 저장할 것입니다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Ai </a:t>
            </a:r>
            <a:r>
              <a:rPr lang="ko-KR" altLang="en-US" dirty="0"/>
              <a:t>서버는 외부 클라우드 서버를 사용할 예정입니다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D92ABD-5830-3658-9E17-6A161FCC3C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0FF0-0210-4E0B-BEC6-6D754E67DAC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8083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A01EE1-0A0E-17C0-89F1-938824297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891BE92-E087-E143-09B9-D42B07EBC7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1871AAC-9D61-E9A5-2D7B-529ACF8E5F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1128D1-94C5-5D00-DD1B-0518F57779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0FF0-0210-4E0B-BEC6-6D754E67DAC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8978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/>
          <a:lstStyle>
            <a:lvl1pPr algn="l">
              <a:lnSpc>
                <a:spcPct val="100000"/>
              </a:lnSpc>
              <a:defRPr sz="4800" cap="none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425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89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30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39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768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70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778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118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386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264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5590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11/24/2025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3968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2" r:id="rId6"/>
    <p:sldLayoutId id="2147483748" r:id="rId7"/>
    <p:sldLayoutId id="2147483749" r:id="rId8"/>
    <p:sldLayoutId id="2147483750" r:id="rId9"/>
    <p:sldLayoutId id="2147483751" r:id="rId10"/>
    <p:sldLayoutId id="214748375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7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5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0" kern="1200" spc="5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5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0" kern="1200" spc="5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7D505C3-540C-4E1B-AFF5-74A9D9BD3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5C14909-AFB2-4E07-A65C-633954901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BC4B016-0848-4634-83F9-FBC4C80CA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8B16105-8951-F791-5B5A-19DEB46367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2393" y="1028701"/>
            <a:ext cx="7903431" cy="2247899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FFFFFF"/>
                </a:solidFill>
              </a:rPr>
              <a:t>트랙 기반 음악 추천 서비스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63384A-E3D6-28E0-CCB6-7555EF2A9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4198" y="4305301"/>
            <a:ext cx="4167751" cy="2011217"/>
          </a:xfrm>
        </p:spPr>
        <p:txBody>
          <a:bodyPr anchor="b">
            <a:normAutofit lnSpcReduction="10000"/>
          </a:bodyPr>
          <a:lstStyle/>
          <a:p>
            <a:pPr algn="r"/>
            <a:r>
              <a:rPr lang="ko-KR" altLang="en-US" b="1" dirty="0" err="1">
                <a:solidFill>
                  <a:srgbClr val="FFFFFF"/>
                </a:solidFill>
              </a:rPr>
              <a:t>웹브레인</a:t>
            </a:r>
            <a:endParaRPr lang="en-US" altLang="ko-KR" b="1" dirty="0">
              <a:solidFill>
                <a:srgbClr val="FFFFFF"/>
              </a:solidFill>
            </a:endParaRPr>
          </a:p>
          <a:p>
            <a:pPr algn="r"/>
            <a:r>
              <a:rPr lang="ko-KR" altLang="en-US" dirty="0">
                <a:solidFill>
                  <a:srgbClr val="FFFFFF"/>
                </a:solidFill>
              </a:rPr>
              <a:t>김병민</a:t>
            </a:r>
            <a:endParaRPr lang="en-US" altLang="ko-KR" dirty="0">
              <a:solidFill>
                <a:srgbClr val="FFFFFF"/>
              </a:solidFill>
            </a:endParaRPr>
          </a:p>
          <a:p>
            <a:pPr algn="r"/>
            <a:r>
              <a:rPr lang="ko-KR" altLang="en-US" dirty="0">
                <a:solidFill>
                  <a:srgbClr val="FFFFFF"/>
                </a:solidFill>
              </a:rPr>
              <a:t>임지호</a:t>
            </a:r>
            <a:endParaRPr lang="en-US" altLang="ko-KR" dirty="0">
              <a:solidFill>
                <a:srgbClr val="FFFFFF"/>
              </a:solidFill>
            </a:endParaRPr>
          </a:p>
          <a:p>
            <a:pPr algn="r"/>
            <a:r>
              <a:rPr lang="ko-KR" altLang="en-US" dirty="0">
                <a:solidFill>
                  <a:srgbClr val="FFFFFF"/>
                </a:solidFill>
              </a:rPr>
              <a:t>유병호</a:t>
            </a:r>
            <a:endParaRPr lang="en-US" altLang="ko-KR" dirty="0">
              <a:solidFill>
                <a:srgbClr val="FFFFFF"/>
              </a:solidFill>
            </a:endParaRPr>
          </a:p>
          <a:p>
            <a:pPr algn="r"/>
            <a:r>
              <a:rPr lang="ko-KR" altLang="en-US" dirty="0">
                <a:solidFill>
                  <a:srgbClr val="FFFFFF"/>
                </a:solidFill>
              </a:rPr>
              <a:t>최재형</a:t>
            </a:r>
          </a:p>
        </p:txBody>
      </p:sp>
      <p:sp>
        <p:nvSpPr>
          <p:cNvPr id="8" name="AutoShape 6" descr="음파 PNG 일러스트 | 이미지 및 PSD 파일 | Pngtree에 무료 다운로드">
            <a:extLst>
              <a:ext uri="{FF2B5EF4-FFF2-40B4-BE49-F238E27FC236}">
                <a16:creationId xmlns:a16="http://schemas.microsoft.com/office/drawing/2014/main" id="{A4FB32C8-A8E3-9F4E-EB0E-ECBD27A064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2" name="그림 11" descr="물, 어둠, 밤, 반사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F5EB80E-731A-0DE4-3C5B-392B640BB0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111"/>
          <a:stretch>
            <a:fillRect/>
          </a:stretch>
        </p:blipFill>
        <p:spPr>
          <a:xfrm>
            <a:off x="200025" y="3505201"/>
            <a:ext cx="11791950" cy="3352800"/>
          </a:xfrm>
          <a:prstGeom prst="rect">
            <a:avLst/>
          </a:prstGeom>
        </p:spPr>
      </p:pic>
      <p:sp>
        <p:nvSpPr>
          <p:cNvPr id="14" name="AutoShape 8" descr="Sound Wave Equalizer Balance Dynamic Spectrum, Abstract, Sound, Gradient  PNG Image Image And Picture For Free Download - Lovepik">
            <a:extLst>
              <a:ext uri="{FF2B5EF4-FFF2-40B4-BE49-F238E27FC236}">
                <a16:creationId xmlns:a16="http://schemas.microsoft.com/office/drawing/2014/main" id="{991C1A86-34A2-7C04-1059-243B3F62265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510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07885-AE17-F1DF-1EF3-184BC4815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00C6930-4503-B5D1-4C10-1A43A465313C}"/>
              </a:ext>
            </a:extLst>
          </p:cNvPr>
          <p:cNvSpPr/>
          <p:nvPr/>
        </p:nvSpPr>
        <p:spPr>
          <a:xfrm>
            <a:off x="496421" y="945935"/>
            <a:ext cx="11503958" cy="5689600"/>
          </a:xfrm>
          <a:prstGeom prst="roundRect">
            <a:avLst>
              <a:gd name="adj" fmla="val 9971"/>
            </a:avLst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6869B2C-3258-ABA1-D0DF-4F97B2708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19074"/>
            <a:ext cx="9905999" cy="557433"/>
          </a:xfrm>
        </p:spPr>
        <p:txBody>
          <a:bodyPr/>
          <a:lstStyle/>
          <a:p>
            <a:r>
              <a:rPr lang="ko-KR" altLang="en-US" dirty="0"/>
              <a:t>기대 효과</a:t>
            </a:r>
          </a:p>
        </p:txBody>
      </p:sp>
      <p:sp>
        <p:nvSpPr>
          <p:cNvPr id="5" name="AutoShape 2" descr="Golden(케이팝 데몬 헌터스) - 나무위키">
            <a:extLst>
              <a:ext uri="{FF2B5EF4-FFF2-40B4-BE49-F238E27FC236}">
                <a16:creationId xmlns:a16="http://schemas.microsoft.com/office/drawing/2014/main" id="{5EAA3E1C-94FA-343D-2D36-5AA8EC8F0C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ED2DDA-9C9B-521D-F770-857ACC349D94}"/>
              </a:ext>
            </a:extLst>
          </p:cNvPr>
          <p:cNvSpPr txBox="1"/>
          <p:nvPr/>
        </p:nvSpPr>
        <p:spPr>
          <a:xfrm>
            <a:off x="1928692" y="3258234"/>
            <a:ext cx="9543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사용자의 선호 구간을 정밀하게 분석하여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개개인에게 최적화된 맞춤형 음악을 제안한다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기존 음악 추천 알고리즘으로 발견 할 수 없었던 취향에 맞춘 음악을 제안한다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677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B92C3054-F250-FC05-11A7-AEC7E568433A}"/>
              </a:ext>
            </a:extLst>
          </p:cNvPr>
          <p:cNvSpPr/>
          <p:nvPr/>
        </p:nvSpPr>
        <p:spPr>
          <a:xfrm>
            <a:off x="484468" y="914400"/>
            <a:ext cx="11503958" cy="5689600"/>
          </a:xfrm>
          <a:prstGeom prst="roundRect">
            <a:avLst>
              <a:gd name="adj" fmla="val 9971"/>
            </a:avLst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02FADC4-D0C0-9884-2915-D345F19F3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19074"/>
            <a:ext cx="9905999" cy="557433"/>
          </a:xfrm>
        </p:spPr>
        <p:txBody>
          <a:bodyPr/>
          <a:lstStyle/>
          <a:p>
            <a:r>
              <a:rPr lang="ko-KR" altLang="en-US" dirty="0"/>
              <a:t>개발 동기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D09D50-3100-790F-2FA9-7CCCA3C27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547" y="1980594"/>
            <a:ext cx="2558530" cy="419160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6F620A-3A14-2A01-8517-BD80CCBB1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140" y="1980594"/>
            <a:ext cx="2061007" cy="419160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B0E7A62-5B4F-4BBC-0765-98EA0076BBD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389" t="6214" r="40604" b="31009"/>
          <a:stretch>
            <a:fillRect/>
          </a:stretch>
        </p:blipFill>
        <p:spPr>
          <a:xfrm>
            <a:off x="8168210" y="1980594"/>
            <a:ext cx="2753204" cy="4191606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654B8D6-15E1-BE75-794E-2F43CD961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747" y="1120499"/>
            <a:ext cx="2173409" cy="65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5D63C97-4606-AB38-B791-E6030D53CE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6201" y="1120499"/>
            <a:ext cx="2101682" cy="63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FEDECE3A-0581-05D2-399F-7AF5BC90D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8210" y="1098412"/>
            <a:ext cx="2656391" cy="653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883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988FC6-671A-4ADB-02BD-7122891F2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104E4CC-71CF-81BE-0428-ADE4EE3F0EEE}"/>
              </a:ext>
            </a:extLst>
          </p:cNvPr>
          <p:cNvSpPr/>
          <p:nvPr/>
        </p:nvSpPr>
        <p:spPr>
          <a:xfrm>
            <a:off x="470508" y="949326"/>
            <a:ext cx="11503958" cy="5689600"/>
          </a:xfrm>
          <a:prstGeom prst="roundRect">
            <a:avLst>
              <a:gd name="adj" fmla="val 9971"/>
            </a:avLst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C7B4CF-207E-C7EE-FE63-5C135B9A9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19074"/>
            <a:ext cx="9905999" cy="557433"/>
          </a:xfrm>
        </p:spPr>
        <p:txBody>
          <a:bodyPr/>
          <a:lstStyle/>
          <a:p>
            <a:r>
              <a:rPr lang="ko-KR" altLang="en-US" dirty="0"/>
              <a:t>개발 동기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C515484-C097-D12C-0F30-64BE6ED18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155" y="1113518"/>
            <a:ext cx="2101682" cy="63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BaRT 알고리즘">
            <a:extLst>
              <a:ext uri="{FF2B5EF4-FFF2-40B4-BE49-F238E27FC236}">
                <a16:creationId xmlns:a16="http://schemas.microsoft.com/office/drawing/2014/main" id="{FA9FEB79-D1BF-EE2B-59EF-A46F417B65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1250" y="2518297"/>
            <a:ext cx="4342755" cy="241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Spotify's Algorithm – djinit.ai">
            <a:extLst>
              <a:ext uri="{FF2B5EF4-FFF2-40B4-BE49-F238E27FC236}">
                <a16:creationId xmlns:a16="http://schemas.microsoft.com/office/drawing/2014/main" id="{2F1AA4CB-680E-5127-F73B-E1022182B4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"/>
          <a:stretch>
            <a:fillRect/>
          </a:stretch>
        </p:blipFill>
        <p:spPr bwMode="auto">
          <a:xfrm>
            <a:off x="5654005" y="2518297"/>
            <a:ext cx="5422192" cy="241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8755DA-078F-6C00-2B92-8A2858AC0994}"/>
              </a:ext>
            </a:extLst>
          </p:cNvPr>
          <p:cNvSpPr txBox="1"/>
          <p:nvPr/>
        </p:nvSpPr>
        <p:spPr>
          <a:xfrm>
            <a:off x="2993837" y="5262343"/>
            <a:ext cx="6009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chemeClr val="bg1"/>
                </a:solidFill>
              </a:rPr>
              <a:t>BaRT</a:t>
            </a:r>
            <a:r>
              <a:rPr lang="ko-KR" altLang="en-US" dirty="0">
                <a:solidFill>
                  <a:schemeClr val="bg1"/>
                </a:solidFill>
              </a:rPr>
              <a:t>는 사용자의 피드백을 받아 개인화된 노래를 추천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노래를 끝까지 청취하면 </a:t>
            </a:r>
            <a:r>
              <a:rPr lang="en-US" altLang="ko-KR" dirty="0">
                <a:solidFill>
                  <a:schemeClr val="bg1"/>
                </a:solidFill>
              </a:rPr>
              <a:t>+ , 30</a:t>
            </a:r>
            <a:r>
              <a:rPr lang="ko-KR" altLang="en-US" dirty="0">
                <a:solidFill>
                  <a:schemeClr val="bg1"/>
                </a:solidFill>
              </a:rPr>
              <a:t>초안에 </a:t>
            </a:r>
            <a:r>
              <a:rPr lang="ko-KR" altLang="en-US" dirty="0" err="1">
                <a:solidFill>
                  <a:schemeClr val="bg1"/>
                </a:solidFill>
              </a:rPr>
              <a:t>스킵</a:t>
            </a:r>
            <a:r>
              <a:rPr lang="ko-KR" altLang="en-US" dirty="0">
                <a:solidFill>
                  <a:schemeClr val="bg1"/>
                </a:solidFill>
              </a:rPr>
              <a:t> 및 중단 시 </a:t>
            </a:r>
            <a:r>
              <a:rPr lang="en-US" altLang="ko-KR" dirty="0">
                <a:solidFill>
                  <a:schemeClr val="bg1"/>
                </a:solidFill>
              </a:rPr>
              <a:t>-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55399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D56907-CE08-642F-03AD-F96E3EB68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A2B8EEC-6E76-17C9-B1AE-F0903988A850}"/>
              </a:ext>
            </a:extLst>
          </p:cNvPr>
          <p:cNvSpPr/>
          <p:nvPr/>
        </p:nvSpPr>
        <p:spPr>
          <a:xfrm>
            <a:off x="505409" y="949326"/>
            <a:ext cx="11503958" cy="5689600"/>
          </a:xfrm>
          <a:prstGeom prst="roundRect">
            <a:avLst>
              <a:gd name="adj" fmla="val 9971"/>
            </a:avLst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9BBC76D-5405-C6B1-FFB9-211F225AA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19074"/>
            <a:ext cx="9905999" cy="557433"/>
          </a:xfrm>
        </p:spPr>
        <p:txBody>
          <a:bodyPr/>
          <a:lstStyle/>
          <a:p>
            <a:r>
              <a:rPr lang="ko-KR" altLang="en-US" dirty="0"/>
              <a:t>개발 동기</a:t>
            </a:r>
          </a:p>
        </p:txBody>
      </p:sp>
      <p:pic>
        <p:nvPicPr>
          <p:cNvPr id="4100" name="Picture 4" descr="音楽CDのイラスト | かわいいフリー素材集 いらすとや">
            <a:extLst>
              <a:ext uri="{FF2B5EF4-FFF2-40B4-BE49-F238E27FC236}">
                <a16:creationId xmlns:a16="http://schemas.microsoft.com/office/drawing/2014/main" id="{88541860-2DA1-CB50-6D65-D1D6C607D6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663" y="1692760"/>
            <a:ext cx="2385094" cy="222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 descr="블랙, 어둠, 우주, 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23ED622-E4AA-7574-679B-C5E580F656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56854" y="1832060"/>
            <a:ext cx="5281565" cy="18781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BA55BF7-88D0-F5DE-2485-6EA89CC8832F}"/>
              </a:ext>
            </a:extLst>
          </p:cNvPr>
          <p:cNvSpPr txBox="1"/>
          <p:nvPr/>
        </p:nvSpPr>
        <p:spPr>
          <a:xfrm>
            <a:off x="2597721" y="4620580"/>
            <a:ext cx="8347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사용자는 이 노래가 왜 추천되었는지 짐작만 할 뿐 정확한 이유는 모름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특정 악기의 사용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멜로디의 진행이 마음에 들었지만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추천은 괴리가 있을 수 있음</a:t>
            </a:r>
          </a:p>
        </p:txBody>
      </p:sp>
    </p:spTree>
    <p:extLst>
      <p:ext uri="{BB962C8B-B14F-4D97-AF65-F5344CB8AC3E}">
        <p14:creationId xmlns:p14="http://schemas.microsoft.com/office/powerpoint/2010/main" val="14423877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DD30B-48E8-DC1E-3266-906024978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AC7B4AA-F8B2-036B-A4E6-BD100D792092}"/>
              </a:ext>
            </a:extLst>
          </p:cNvPr>
          <p:cNvSpPr/>
          <p:nvPr/>
        </p:nvSpPr>
        <p:spPr>
          <a:xfrm>
            <a:off x="505409" y="949326"/>
            <a:ext cx="11503958" cy="5689600"/>
          </a:xfrm>
          <a:prstGeom prst="roundRect">
            <a:avLst>
              <a:gd name="adj" fmla="val 9971"/>
            </a:avLst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254056-3844-4D84-3DE5-8A87E061F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19074"/>
            <a:ext cx="9905999" cy="557433"/>
          </a:xfrm>
        </p:spPr>
        <p:txBody>
          <a:bodyPr/>
          <a:lstStyle/>
          <a:p>
            <a:r>
              <a:rPr lang="ko-KR" altLang="en-US" dirty="0"/>
              <a:t>개발 동기</a:t>
            </a:r>
          </a:p>
        </p:txBody>
      </p:sp>
      <p:pic>
        <p:nvPicPr>
          <p:cNvPr id="4100" name="Picture 4" descr="音楽CDのイラスト | かわいいフリー素材集 いらすとや">
            <a:extLst>
              <a:ext uri="{FF2B5EF4-FFF2-40B4-BE49-F238E27FC236}">
                <a16:creationId xmlns:a16="http://schemas.microsoft.com/office/drawing/2014/main" id="{FFA672C2-DDE0-54D1-9042-D6B3E4970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663" y="1692760"/>
            <a:ext cx="2385094" cy="222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텍스트, 폰트, 그래픽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82453CB-643E-2D07-C047-B344305C74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508" y="1130783"/>
            <a:ext cx="3905321" cy="36904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0ED29C-580A-D1E4-59CF-D1D2E2711A3E}"/>
              </a:ext>
            </a:extLst>
          </p:cNvPr>
          <p:cNvSpPr txBox="1"/>
          <p:nvPr/>
        </p:nvSpPr>
        <p:spPr>
          <a:xfrm>
            <a:off x="8558829" y="1692760"/>
            <a:ext cx="1429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보컬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6F7C93-07D5-74F0-D1A2-A8493F899B7A}"/>
              </a:ext>
            </a:extLst>
          </p:cNvPr>
          <p:cNvSpPr txBox="1"/>
          <p:nvPr/>
        </p:nvSpPr>
        <p:spPr>
          <a:xfrm>
            <a:off x="8558829" y="2439403"/>
            <a:ext cx="1429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베이스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7F4A31-154C-849A-D464-7D87196AE266}"/>
              </a:ext>
            </a:extLst>
          </p:cNvPr>
          <p:cNvSpPr txBox="1"/>
          <p:nvPr/>
        </p:nvSpPr>
        <p:spPr>
          <a:xfrm>
            <a:off x="8558828" y="3213498"/>
            <a:ext cx="1429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드럼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555B6E-9F2A-975B-AE9C-78728470FA33}"/>
              </a:ext>
            </a:extLst>
          </p:cNvPr>
          <p:cNvSpPr txBox="1"/>
          <p:nvPr/>
        </p:nvSpPr>
        <p:spPr>
          <a:xfrm>
            <a:off x="8558828" y="4017373"/>
            <a:ext cx="1429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멜로디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A9427B-9EB8-8369-65C7-5642D859D67B}"/>
              </a:ext>
            </a:extLst>
          </p:cNvPr>
          <p:cNvSpPr txBox="1"/>
          <p:nvPr/>
        </p:nvSpPr>
        <p:spPr>
          <a:xfrm>
            <a:off x="2338351" y="4973127"/>
            <a:ext cx="8299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노래를 보컬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  <a:r>
              <a:rPr lang="ko-KR" altLang="en-US" dirty="0">
                <a:solidFill>
                  <a:schemeClr val="bg1"/>
                </a:solidFill>
              </a:rPr>
              <a:t>베이스 등을 분리하여 사용자가 원하는 부분을 지정 후 검색</a:t>
            </a:r>
          </a:p>
        </p:txBody>
      </p:sp>
    </p:spTree>
    <p:extLst>
      <p:ext uri="{BB962C8B-B14F-4D97-AF65-F5344CB8AC3E}">
        <p14:creationId xmlns:p14="http://schemas.microsoft.com/office/powerpoint/2010/main" val="14056885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F5DC7-2A42-3474-77D1-54AB10499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A8C8953-7BF6-66EB-FDAD-C63843D38405}"/>
              </a:ext>
            </a:extLst>
          </p:cNvPr>
          <p:cNvSpPr/>
          <p:nvPr/>
        </p:nvSpPr>
        <p:spPr>
          <a:xfrm>
            <a:off x="505409" y="949326"/>
            <a:ext cx="11503958" cy="5689600"/>
          </a:xfrm>
          <a:prstGeom prst="roundRect">
            <a:avLst>
              <a:gd name="adj" fmla="val 9971"/>
            </a:avLst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7EC6222-06F7-88CC-369A-BB432FAF3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19074"/>
            <a:ext cx="9905999" cy="557433"/>
          </a:xfrm>
        </p:spPr>
        <p:txBody>
          <a:bodyPr/>
          <a:lstStyle/>
          <a:p>
            <a:r>
              <a:rPr lang="ko-KR" altLang="en-US" dirty="0"/>
              <a:t>사용자 요구 사항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7CEA67-3827-D4AD-3FC7-2226869C9E4E}"/>
              </a:ext>
            </a:extLst>
          </p:cNvPr>
          <p:cNvSpPr txBox="1"/>
          <p:nvPr/>
        </p:nvSpPr>
        <p:spPr>
          <a:xfrm>
            <a:off x="7246395" y="3150976"/>
            <a:ext cx="28548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음원 파일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검색하고자 하는 파트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bg1"/>
                </a:solidFill>
              </a:rPr>
              <a:t>검색 범위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초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5122" name="Picture 2" descr="ASMR動画を聞く人のイラスト（女性） | かわいいフリー素材集 いらすとや">
            <a:extLst>
              <a:ext uri="{FF2B5EF4-FFF2-40B4-BE49-F238E27FC236}">
                <a16:creationId xmlns:a16="http://schemas.microsoft.com/office/drawing/2014/main" id="{C42AE570-E194-3E9A-DF27-FF5AEE7D3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235" y="2446542"/>
            <a:ext cx="2011701" cy="207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AA8330AF-C6BA-C60F-A8D0-4379BB63D707}"/>
              </a:ext>
            </a:extLst>
          </p:cNvPr>
          <p:cNvSpPr/>
          <p:nvPr/>
        </p:nvSpPr>
        <p:spPr>
          <a:xfrm>
            <a:off x="5418928" y="3375316"/>
            <a:ext cx="1591475" cy="474650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355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9C9CF-3778-809C-9EE6-C7687A55A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F13D633-59F5-C01C-6A1E-AFBB2EFE2041}"/>
              </a:ext>
            </a:extLst>
          </p:cNvPr>
          <p:cNvSpPr/>
          <p:nvPr/>
        </p:nvSpPr>
        <p:spPr>
          <a:xfrm>
            <a:off x="505409" y="949326"/>
            <a:ext cx="11503958" cy="5689600"/>
          </a:xfrm>
          <a:prstGeom prst="roundRect">
            <a:avLst>
              <a:gd name="adj" fmla="val 9971"/>
            </a:avLst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15E100F-7154-901C-8AAB-4E6B96B16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19074"/>
            <a:ext cx="9905999" cy="557433"/>
          </a:xfrm>
        </p:spPr>
        <p:txBody>
          <a:bodyPr/>
          <a:lstStyle/>
          <a:p>
            <a:r>
              <a:rPr lang="ko-KR" altLang="en-US" dirty="0"/>
              <a:t>사용자 요구 사항 </a:t>
            </a:r>
            <a:r>
              <a:rPr lang="en-US" altLang="ko-KR" dirty="0"/>
              <a:t>- </a:t>
            </a:r>
            <a:r>
              <a:rPr lang="ko-KR" altLang="en-US" dirty="0"/>
              <a:t>시나리오</a:t>
            </a:r>
          </a:p>
        </p:txBody>
      </p:sp>
      <p:pic>
        <p:nvPicPr>
          <p:cNvPr id="5122" name="Picture 2" descr="ASMR動画を聞く人のイラスト（女性） | かわいいフリー素材集 いらすとや">
            <a:extLst>
              <a:ext uri="{FF2B5EF4-FFF2-40B4-BE49-F238E27FC236}">
                <a16:creationId xmlns:a16="http://schemas.microsoft.com/office/drawing/2014/main" id="{3A5F7B49-D68F-88C8-78FC-B74B4C586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390" y="2755828"/>
            <a:ext cx="2011701" cy="207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Golden(케이팝 데몬 헌터스) - 나무위키">
            <a:extLst>
              <a:ext uri="{FF2B5EF4-FFF2-40B4-BE49-F238E27FC236}">
                <a16:creationId xmlns:a16="http://schemas.microsoft.com/office/drawing/2014/main" id="{859A1EC8-FE0B-5803-7A54-06F92D69B5C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1" name="그림 10" descr="블랙, 어둠, 우주, 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A559464-A799-AD96-619A-91BF702E2C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32967" y="2802766"/>
            <a:ext cx="5281565" cy="1878170"/>
          </a:xfrm>
          <a:prstGeom prst="rect">
            <a:avLst/>
          </a:prstGeom>
        </p:spPr>
      </p:pic>
      <p:pic>
        <p:nvPicPr>
          <p:cNvPr id="12" name="그림 11" descr="텍스트, 폰트, 그래픽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F0A4418-F831-4544-6D50-827C9A0666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622" y="1899187"/>
            <a:ext cx="3905321" cy="36904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837D97F-897B-11CB-67AC-CCDF651F1C10}"/>
              </a:ext>
            </a:extLst>
          </p:cNvPr>
          <p:cNvSpPr txBox="1"/>
          <p:nvPr/>
        </p:nvSpPr>
        <p:spPr>
          <a:xfrm>
            <a:off x="9328943" y="2461164"/>
            <a:ext cx="1429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보컬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E8BC36-472E-A156-6E7D-99FC46A20D8B}"/>
              </a:ext>
            </a:extLst>
          </p:cNvPr>
          <p:cNvSpPr txBox="1"/>
          <p:nvPr/>
        </p:nvSpPr>
        <p:spPr>
          <a:xfrm>
            <a:off x="9328943" y="3207807"/>
            <a:ext cx="1429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베이스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0BE1C6-A163-3A79-F0C9-E3A0264BDF49}"/>
              </a:ext>
            </a:extLst>
          </p:cNvPr>
          <p:cNvSpPr txBox="1"/>
          <p:nvPr/>
        </p:nvSpPr>
        <p:spPr>
          <a:xfrm>
            <a:off x="9328942" y="3981902"/>
            <a:ext cx="1429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드럼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FCFEDAE-FDFE-740D-9797-EA59BD9BCA5B}"/>
              </a:ext>
            </a:extLst>
          </p:cNvPr>
          <p:cNvSpPr txBox="1"/>
          <p:nvPr/>
        </p:nvSpPr>
        <p:spPr>
          <a:xfrm>
            <a:off x="9328942" y="4785777"/>
            <a:ext cx="1429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멜로디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7" name="Picture 4" descr="音楽CDのイラスト | かわいいフリー素材集 いらすとや">
            <a:extLst>
              <a:ext uri="{FF2B5EF4-FFF2-40B4-BE49-F238E27FC236}">
                <a16:creationId xmlns:a16="http://schemas.microsoft.com/office/drawing/2014/main" id="{51FC8F66-7B32-183B-4FE6-E5AA4D2B3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6218" y="2627632"/>
            <a:ext cx="2385094" cy="2228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6743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D6F756-2DBA-34BB-99FC-C28994169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C18484E-4568-8EF9-1FA7-22C5FBD3F60D}"/>
              </a:ext>
            </a:extLst>
          </p:cNvPr>
          <p:cNvSpPr/>
          <p:nvPr/>
        </p:nvSpPr>
        <p:spPr>
          <a:xfrm>
            <a:off x="505409" y="949326"/>
            <a:ext cx="11503958" cy="5689600"/>
          </a:xfrm>
          <a:prstGeom prst="roundRect">
            <a:avLst>
              <a:gd name="adj" fmla="val 9971"/>
            </a:avLst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5A9C1E3-10D6-E324-1524-360D08762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19074"/>
            <a:ext cx="9905999" cy="557433"/>
          </a:xfrm>
        </p:spPr>
        <p:txBody>
          <a:bodyPr/>
          <a:lstStyle/>
          <a:p>
            <a:r>
              <a:rPr lang="ko-KR" altLang="en-US" dirty="0"/>
              <a:t>사용자 요구 사항 </a:t>
            </a:r>
            <a:r>
              <a:rPr lang="en-US" altLang="ko-KR" dirty="0"/>
              <a:t>- </a:t>
            </a:r>
            <a:r>
              <a:rPr lang="ko-KR" altLang="en-US" dirty="0"/>
              <a:t>시나리오</a:t>
            </a:r>
          </a:p>
        </p:txBody>
      </p:sp>
      <p:pic>
        <p:nvPicPr>
          <p:cNvPr id="5122" name="Picture 2" descr="ASMR動画を聞く人のイラスト（女性） | かわいいフリー素材集 いらすとや">
            <a:extLst>
              <a:ext uri="{FF2B5EF4-FFF2-40B4-BE49-F238E27FC236}">
                <a16:creationId xmlns:a16="http://schemas.microsoft.com/office/drawing/2014/main" id="{9CD95CF3-EE0B-6431-6945-28BEDCFE0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390" y="2755828"/>
            <a:ext cx="2011701" cy="207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Golden(케이팝 데몬 헌터스) - 나무위키">
            <a:extLst>
              <a:ext uri="{FF2B5EF4-FFF2-40B4-BE49-F238E27FC236}">
                <a16:creationId xmlns:a16="http://schemas.microsoft.com/office/drawing/2014/main" id="{5253AC84-9B74-3CCE-BB54-F39F83C945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A3687FD-8483-1322-4CE9-FDA71E831F62}"/>
              </a:ext>
            </a:extLst>
          </p:cNvPr>
          <p:cNvGrpSpPr/>
          <p:nvPr/>
        </p:nvGrpSpPr>
        <p:grpSpPr>
          <a:xfrm>
            <a:off x="5314949" y="2517622"/>
            <a:ext cx="2994694" cy="2838038"/>
            <a:chOff x="5943600" y="1756903"/>
            <a:chExt cx="2994694" cy="2838038"/>
          </a:xfrm>
        </p:grpSpPr>
        <p:pic>
          <p:nvPicPr>
            <p:cNvPr id="17" name="Picture 4" descr="音楽CDのイラスト | かわいいフリー素材集 いらすとや">
              <a:extLst>
                <a:ext uri="{FF2B5EF4-FFF2-40B4-BE49-F238E27FC236}">
                  <a16:creationId xmlns:a16="http://schemas.microsoft.com/office/drawing/2014/main" id="{CBC3AB41-FF44-B86F-02B6-E7762A9366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43600" y="1756903"/>
              <a:ext cx="2385094" cy="2228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" name="Picture 4" descr="音楽CDのイラスト | かわいいフリー素材集 いらすとや">
              <a:extLst>
                <a:ext uri="{FF2B5EF4-FFF2-40B4-BE49-F238E27FC236}">
                  <a16:creationId xmlns:a16="http://schemas.microsoft.com/office/drawing/2014/main" id="{43DF94F3-2AA0-EF0A-0C80-D7118AE9D6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1909303"/>
              <a:ext cx="2385094" cy="2228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4" descr="音楽CDのイラスト | かわいいフリー素材集 いらすとや">
              <a:extLst>
                <a:ext uri="{FF2B5EF4-FFF2-40B4-BE49-F238E27FC236}">
                  <a16:creationId xmlns:a16="http://schemas.microsoft.com/office/drawing/2014/main" id="{AB36760C-F4F2-F5D8-97E4-422257742A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8400" y="2061703"/>
              <a:ext cx="2385094" cy="2228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 descr="音楽CDのイラスト | かわいいフリー素材集 いらすとや">
              <a:extLst>
                <a:ext uri="{FF2B5EF4-FFF2-40B4-BE49-F238E27FC236}">
                  <a16:creationId xmlns:a16="http://schemas.microsoft.com/office/drawing/2014/main" id="{775553CC-27E9-9206-244C-DF480567A6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00800" y="2214103"/>
              <a:ext cx="2385094" cy="2228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音楽CDのイラスト | かわいいフリー素材集 いらすとや">
              <a:extLst>
                <a:ext uri="{FF2B5EF4-FFF2-40B4-BE49-F238E27FC236}">
                  <a16:creationId xmlns:a16="http://schemas.microsoft.com/office/drawing/2014/main" id="{E4F4E324-0951-C292-9625-220440D67E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53200" y="2366503"/>
              <a:ext cx="2385094" cy="2228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DB21F0D7-5EF3-3DA8-248A-5531D0F22BAF}"/>
              </a:ext>
            </a:extLst>
          </p:cNvPr>
          <p:cNvSpPr/>
          <p:nvPr/>
        </p:nvSpPr>
        <p:spPr>
          <a:xfrm rot="10800000">
            <a:off x="3492982" y="3699316"/>
            <a:ext cx="1591475" cy="474650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E7A57E-7CA7-3DF3-ACB1-25B081364CC1}"/>
              </a:ext>
            </a:extLst>
          </p:cNvPr>
          <p:cNvSpPr txBox="1"/>
          <p:nvPr/>
        </p:nvSpPr>
        <p:spPr>
          <a:xfrm>
            <a:off x="5853072" y="5263858"/>
            <a:ext cx="2528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유사도 </a:t>
            </a:r>
            <a:r>
              <a:rPr lang="en-US" altLang="ko-KR" dirty="0">
                <a:solidFill>
                  <a:schemeClr val="bg1"/>
                </a:solidFill>
              </a:rPr>
              <a:t>92% 5</a:t>
            </a:r>
            <a:r>
              <a:rPr lang="ko-KR" altLang="en-US" dirty="0" err="1">
                <a:solidFill>
                  <a:schemeClr val="bg1"/>
                </a:solidFill>
              </a:rPr>
              <a:t>개곡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2747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C47C20-81F6-20FA-EC29-193E01A03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409AF9E-B6EE-B3BF-9761-DA33AACA38BA}"/>
              </a:ext>
            </a:extLst>
          </p:cNvPr>
          <p:cNvSpPr/>
          <p:nvPr/>
        </p:nvSpPr>
        <p:spPr>
          <a:xfrm>
            <a:off x="496421" y="945935"/>
            <a:ext cx="11503958" cy="5689600"/>
          </a:xfrm>
          <a:prstGeom prst="roundRect">
            <a:avLst>
              <a:gd name="adj" fmla="val 9971"/>
            </a:avLst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6CB83B2-DD61-A5A7-F60A-B45559E1D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19074"/>
            <a:ext cx="9905999" cy="557433"/>
          </a:xfrm>
        </p:spPr>
        <p:txBody>
          <a:bodyPr/>
          <a:lstStyle/>
          <a:p>
            <a:r>
              <a:rPr lang="ko-KR" altLang="en-US" dirty="0"/>
              <a:t>기술 및 툴</a:t>
            </a:r>
          </a:p>
        </p:txBody>
      </p:sp>
      <p:sp>
        <p:nvSpPr>
          <p:cNvPr id="5" name="AutoShape 2" descr="Golden(케이팝 데몬 헌터스) - 나무위키">
            <a:extLst>
              <a:ext uri="{FF2B5EF4-FFF2-40B4-BE49-F238E27FC236}">
                <a16:creationId xmlns:a16="http://schemas.microsoft.com/office/drawing/2014/main" id="{93A91439-730B-3235-D20F-E8F2F4BF1C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1B8D1E5-F474-E5E2-57A7-92315774A4EA}"/>
              </a:ext>
            </a:extLst>
          </p:cNvPr>
          <p:cNvSpPr/>
          <p:nvPr/>
        </p:nvSpPr>
        <p:spPr>
          <a:xfrm>
            <a:off x="1749875" y="3127957"/>
            <a:ext cx="2035216" cy="850323"/>
          </a:xfrm>
          <a:prstGeom prst="roundRect">
            <a:avLst>
              <a:gd name="adj" fmla="val 1448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371C619-6670-14EB-B9E1-C3E4FF2E71A6}"/>
              </a:ext>
            </a:extLst>
          </p:cNvPr>
          <p:cNvSpPr/>
          <p:nvPr/>
        </p:nvSpPr>
        <p:spPr>
          <a:xfrm>
            <a:off x="7977929" y="3127957"/>
            <a:ext cx="3299993" cy="2420965"/>
          </a:xfrm>
          <a:prstGeom prst="roundRect">
            <a:avLst>
              <a:gd name="adj" fmla="val 1448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 descr="그래픽, 폰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A6F53AE-FBBC-A820-71CF-145F25962F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256" y="2920055"/>
            <a:ext cx="3058245" cy="1146842"/>
          </a:xfrm>
          <a:prstGeom prst="rect">
            <a:avLst/>
          </a:prstGeom>
        </p:spPr>
      </p:pic>
      <p:pic>
        <p:nvPicPr>
          <p:cNvPr id="22" name="그림 21" descr="그래픽, 클립아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6BE0992-5B8F-0F6F-3C29-481B422002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399" y="3314034"/>
            <a:ext cx="1336221" cy="658002"/>
          </a:xfrm>
          <a:prstGeom prst="rect">
            <a:avLst/>
          </a:prstGeom>
        </p:spPr>
      </p:pic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4B39983-11CA-C665-D470-338BBF918D34}"/>
              </a:ext>
            </a:extLst>
          </p:cNvPr>
          <p:cNvSpPr/>
          <p:nvPr/>
        </p:nvSpPr>
        <p:spPr>
          <a:xfrm>
            <a:off x="4625721" y="3127958"/>
            <a:ext cx="2629751" cy="2420964"/>
          </a:xfrm>
          <a:prstGeom prst="roundRect">
            <a:avLst>
              <a:gd name="adj" fmla="val 14484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3872458E-D5DA-7D62-025D-DAB538F12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586" y="3376246"/>
            <a:ext cx="2356677" cy="584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FAISS | New Relic">
            <a:extLst>
              <a:ext uri="{FF2B5EF4-FFF2-40B4-BE49-F238E27FC236}">
                <a16:creationId xmlns:a16="http://schemas.microsoft.com/office/drawing/2014/main" id="{81D269C6-00FA-BB2B-B877-C0172D28C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689" y="4436529"/>
            <a:ext cx="852365" cy="821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8F806EE-9A61-BECA-1D58-DC8EF01D1EE6}"/>
              </a:ext>
            </a:extLst>
          </p:cNvPr>
          <p:cNvSpPr txBox="1"/>
          <p:nvPr/>
        </p:nvSpPr>
        <p:spPr>
          <a:xfrm>
            <a:off x="9431941" y="4617349"/>
            <a:ext cx="2016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FAISS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pic>
        <p:nvPicPr>
          <p:cNvPr id="8202" name="Picture 10">
            <a:extLst>
              <a:ext uri="{FF2B5EF4-FFF2-40B4-BE49-F238E27FC236}">
                <a16:creationId xmlns:a16="http://schemas.microsoft.com/office/drawing/2014/main" id="{20D4D1C0-1EFA-251D-AEA4-4865FC345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9089" y="4541488"/>
            <a:ext cx="2329021" cy="66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855BF8-5939-50B8-0FA6-D66867D714DB}"/>
              </a:ext>
            </a:extLst>
          </p:cNvPr>
          <p:cNvSpPr txBox="1"/>
          <p:nvPr/>
        </p:nvSpPr>
        <p:spPr>
          <a:xfrm>
            <a:off x="2063262" y="2604509"/>
            <a:ext cx="1578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Frontend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13EB88-A937-FB3C-A647-D6467EEA3871}"/>
              </a:ext>
            </a:extLst>
          </p:cNvPr>
          <p:cNvSpPr txBox="1"/>
          <p:nvPr/>
        </p:nvSpPr>
        <p:spPr>
          <a:xfrm>
            <a:off x="5208810" y="2602820"/>
            <a:ext cx="1578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Backend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658818-DF5F-E94D-BC2A-5DB00028AF62}"/>
              </a:ext>
            </a:extLst>
          </p:cNvPr>
          <p:cNvSpPr txBox="1"/>
          <p:nvPr/>
        </p:nvSpPr>
        <p:spPr>
          <a:xfrm>
            <a:off x="8758781" y="2581578"/>
            <a:ext cx="2047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AI Backend 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6941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652</Words>
  <Application>Microsoft Office PowerPoint</Application>
  <PresentationFormat>와이드스크린</PresentationFormat>
  <Paragraphs>103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Microsoft GothicNeo</vt:lpstr>
      <vt:lpstr>맑은 고딕</vt:lpstr>
      <vt:lpstr>Arial</vt:lpstr>
      <vt:lpstr>RegattaVTI</vt:lpstr>
      <vt:lpstr>트랙 기반 음악 추천 서비스</vt:lpstr>
      <vt:lpstr>개발 동기</vt:lpstr>
      <vt:lpstr>개발 동기</vt:lpstr>
      <vt:lpstr>개발 동기</vt:lpstr>
      <vt:lpstr>개발 동기</vt:lpstr>
      <vt:lpstr>사용자 요구 사항</vt:lpstr>
      <vt:lpstr>사용자 요구 사항 - 시나리오</vt:lpstr>
      <vt:lpstr>사용자 요구 사항 - 시나리오</vt:lpstr>
      <vt:lpstr>기술 및 툴</vt:lpstr>
      <vt:lpstr>기대 효과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김병민</dc:creator>
  <cp:lastModifiedBy>김병민</cp:lastModifiedBy>
  <cp:revision>12</cp:revision>
  <dcterms:created xsi:type="dcterms:W3CDTF">2025-11-24T05:05:38Z</dcterms:created>
  <dcterms:modified xsi:type="dcterms:W3CDTF">2025-11-24T09:48:28Z</dcterms:modified>
</cp:coreProperties>
</file>

<file path=docProps/thumbnail.jpeg>
</file>